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4"/>
  </p:notesMasterIdLst>
  <p:sldIdLst>
    <p:sldId id="258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363" r:id="rId42"/>
    <p:sldId id="400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24" autoAdjust="0"/>
  </p:normalViewPr>
  <p:slideViewPr>
    <p:cSldViewPr snapToGrid="0">
      <p:cViewPr varScale="1">
        <p:scale>
          <a:sx n="70" d="100"/>
          <a:sy n="70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A93C-3455-4E4C-9121-582B06BBAA09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C87A8-CFBF-41D3-B6D1-EF07153A4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6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C87A8-CFBF-41D3-B6D1-EF07153A4B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0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26347-D297-4CC2-BB80-4979A5A3FD92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69E08B-41E4-42FF-B216-A0BA4194A96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2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D92B6-847C-404D-96FA-D82178555B9D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0C0A82-4982-4DA8-BF14-BC0CDCACEA0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2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145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912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C4B31-90DE-4023-AB1D-CF006F4B909A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0CD8C8-3F49-4017-97DB-A35E4F4544F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22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249C3F-1F0D-0245-BD8E-6D134CBB21A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8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89C21-81C6-1849-AF7F-456E69B3BB35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50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DFB28-5B5B-074C-B4E8-618C4BF2D1F1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63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625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0868A1-DE77-A845-97F5-165FD4D75CF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6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C2A54D-D38A-6449-A27D-1BD4A1440DD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95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E79977-8762-624D-9D2F-4FE156E28C29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3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8F50D-2DF5-441E-B595-31B65413CA0A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8E32E0-4F7A-4C51-A07F-A32EBD8C5A5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3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A3DD5-5396-4006-AB4C-87CAFA69FA87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6881CA-77E4-47A2-BDBA-2EE13C56C49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1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347D7-27DA-48B4-BE3E-3783A93D922F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13F82-F088-4D86-B756-41253263ACA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1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F618B-5690-4DCC-8755-C8992E9508AA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948D50-6558-47A0-9E43-173458B88CE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6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4E106-FB49-469E-ADBB-1CC2E09D2FC0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AC56E-9F38-4A2A-A655-530BFCF9D27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3B698-C342-4256-AF38-7F62A2A9D2D5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1F71B-101D-4B1E-8276-752D3DFB6DA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2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55F0-967F-4F95-8E53-8E00A8AD813A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A35CD9-00FA-42F6-ADAB-D35EB55F2D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7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153BF-35EB-4C2A-8FE5-138F9E90B205}" type="datetime3">
              <a:rPr lang="zh-CN" altLang="en-US" smtClean="0">
                <a:solidFill>
                  <a:srgbClr val="000000"/>
                </a:solidFill>
              </a:rPr>
              <a:t>2021年9月2日星期四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A6B5B8-3781-4543-A153-270FB8735D9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3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2D2F4"/>
            </a:gs>
            <a:gs pos="50000">
              <a:srgbClr val="FFFFFF"/>
            </a:gs>
            <a:gs pos="100000">
              <a:srgbClr val="FFFF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244B10-186D-4C4E-AA9F-7F34D9AD7760}" type="datetime3">
              <a:rPr kumimoji="1" lang="zh-CN" altLang="en-US" smtClean="0">
                <a:solidFill>
                  <a:srgbClr val="000000"/>
                </a:solidFill>
              </a:rPr>
              <a:t>2021年9月2日星期四</a:t>
            </a:fld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477000"/>
            <a:ext cx="40386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6109F8-6206-420F-ADE8-3F4B086AE4E7}" type="slidenum">
              <a:rPr kumimoji="1"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0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770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800" b="1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F543C2CE-5AF7-8143-8A0A-0153F98C0316}" type="slidenum">
              <a:rPr lang="en-US" smtClean="0"/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38201" y="152400"/>
            <a:ext cx="729297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1066800"/>
            <a:ext cx="76835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6pPr>
      <a:lvl7pPr marL="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7pPr>
      <a:lvl8pPr marL="10287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8pPr>
      <a:lvl9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9pPr>
    </p:titleStyle>
    <p:bodyStyle>
      <a:lvl1pPr marL="172641" indent="-172641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143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57250" indent="-17145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Arial"/>
        <a:buChar char="•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157288" indent="-128588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500188" indent="-128588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Char char="–"/>
        <a:defRPr sz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8430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6pPr>
      <a:lvl7pPr marL="21859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7pPr>
      <a:lvl8pPr marL="25288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8pPr>
      <a:lvl9pPr marL="28717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69217" y="2439539"/>
            <a:ext cx="8001577" cy="685799"/>
          </a:xfr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动态调度</a:t>
            </a:r>
            <a:r>
              <a:rPr lang="en-US" altLang="zh-CN" sz="4000" b="1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——</a:t>
            </a:r>
            <a:r>
              <a:rPr lang="zh-CN" altLang="en-US" sz="4000" b="1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记分牌</a:t>
            </a:r>
            <a:r>
              <a:rPr lang="en-US" altLang="zh-CN" sz="4000" b="1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scoreboard</a:t>
            </a:r>
            <a:endParaRPr lang="zh-CN" altLang="en-US" sz="4000" b="1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3116" y="5691116"/>
            <a:ext cx="699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Readings:  Appendix C   page c70-c80</a:t>
            </a:r>
            <a:endParaRPr lang="zh-CN" altLang="en-US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99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846161"/>
            <a:ext cx="9144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70C0"/>
                </a:solidFill>
              </a:rPr>
              <a:t>写</a:t>
            </a:r>
            <a:r>
              <a:rPr lang="zh-CN" altLang="en-US" sz="2800" dirty="0" smtClean="0">
                <a:solidFill>
                  <a:srgbClr val="0070C0"/>
                </a:solidFill>
              </a:rPr>
              <a:t>回结果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检查</a:t>
            </a:r>
            <a:r>
              <a:rPr lang="en-US" altLang="zh-CN" sz="2400" dirty="0" smtClean="0"/>
              <a:t>WAR</a:t>
            </a:r>
            <a:r>
              <a:rPr lang="zh-CN" altLang="en-US" sz="2400" dirty="0" smtClean="0"/>
              <a:t>读后写冒险，如果有需要，暂停完成指令，暂停将结果写后目的寄存器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以前只能在指令开始执行之前停顿指令，现在在写回阶段也可以停顿指令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有</a:t>
            </a:r>
            <a:r>
              <a:rPr lang="zh-CN" altLang="en-US" sz="2400" dirty="0" smtClean="0"/>
              <a:t>可能会碰到，完成指令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到写回结果阶段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的目的寄存器跟更早发射指令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尚未执行完毕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源操作数寄存器是一样的，并且更早发射的指令还没有读取操作数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指令执行周期不一样，且乱序执行乱序完成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693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记分牌控制硬件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37481"/>
            <a:ext cx="9144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</a:rPr>
              <a:t>三个主要部分：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70C0"/>
                </a:solidFill>
              </a:rPr>
              <a:t>指令状态位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smtClean="0">
                <a:solidFill>
                  <a:srgbClr val="0070C0"/>
                </a:solidFill>
              </a:rPr>
              <a:t>Instruction </a:t>
            </a:r>
            <a:r>
              <a:rPr lang="en-US" altLang="zh-CN" sz="2800" dirty="0">
                <a:solidFill>
                  <a:srgbClr val="0070C0"/>
                </a:solidFill>
              </a:rPr>
              <a:t>S</a:t>
            </a:r>
            <a:r>
              <a:rPr lang="en-US" altLang="zh-CN" sz="2800" dirty="0" smtClean="0">
                <a:solidFill>
                  <a:srgbClr val="0070C0"/>
                </a:solidFill>
              </a:rPr>
              <a:t>tatus Bits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表示指令属于哪个状态</a:t>
            </a:r>
            <a:r>
              <a:rPr lang="en-US" altLang="zh-CN" sz="2400" dirty="0" smtClean="0">
                <a:ea typeface="宋体" panose="02010600030101010101" pitchFamily="2" charset="-122"/>
              </a:rPr>
              <a:t>(Issue, Read Operands, Execution Completion, Write Result)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70C0"/>
                </a:solidFill>
              </a:rPr>
              <a:t>功能部件状态位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smtClean="0">
                <a:solidFill>
                  <a:srgbClr val="0070C0"/>
                </a:solidFill>
              </a:rPr>
              <a:t>Functional unit Status Bits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ea typeface="宋体" panose="02010600030101010101" pitchFamily="2" charset="-122"/>
              </a:rPr>
              <a:t>Busy(Yes or No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是否被占用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，是否正在执行某条指令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宋体" panose="02010600030101010101" pitchFamily="2" charset="-122"/>
              </a:rPr>
              <a:t>Fi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目的寄存器，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Fj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Fk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源操作数寄存器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 err="1" smtClean="0"/>
              <a:t>Qj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Qk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生成源操作数的功能部件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 err="1" smtClean="0"/>
              <a:t>Rj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Rk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标志位</a:t>
            </a:r>
            <a:r>
              <a:rPr lang="en-US" altLang="zh-CN" sz="2400" dirty="0">
                <a:ea typeface="宋体" panose="02010600030101010101" pitchFamily="2" charset="-122"/>
              </a:rPr>
              <a:t>(Yes or No)</a:t>
            </a:r>
            <a:r>
              <a:rPr lang="zh-CN" altLang="en-US" sz="2400" dirty="0" smtClean="0"/>
              <a:t>，表示源操作数是否可访问，是否准备好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70C0"/>
                </a:solidFill>
              </a:rPr>
              <a:t>寄存器状态位 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smtClean="0">
                <a:solidFill>
                  <a:srgbClr val="0070C0"/>
                </a:solidFill>
              </a:rPr>
              <a:t>Register Result Status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表示哪个功能部件将要把结果写回哪个寄存器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353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16"/>
            <a:ext cx="9144000" cy="613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2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75"/>
            <a:ext cx="9144000" cy="62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4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41"/>
            <a:ext cx="9144000" cy="64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9"/>
            <a:ext cx="9144000" cy="65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7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44"/>
            <a:ext cx="9144000" cy="624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3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145"/>
            <a:ext cx="9144000" cy="62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2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152"/>
            <a:ext cx="9144000" cy="62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3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94"/>
            <a:ext cx="9144000" cy="65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指令级平行性</a:t>
            </a:r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ILP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692322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指令级平行性需要推动了许多体系结构研究：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动态指令调度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记分牌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 err="1" smtClean="0"/>
              <a:t>Tomasulo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算法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寄存重命名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解除</a:t>
            </a:r>
            <a:r>
              <a:rPr lang="en-US" altLang="zh-CN" sz="2800" dirty="0" smtClean="0">
                <a:ea typeface="宋体" panose="02010600030101010101" pitchFamily="2" charset="-122"/>
              </a:rPr>
              <a:t>WAR/WAW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相关性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动态分支预测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多指令发射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smtClean="0">
                <a:ea typeface="宋体" panose="02010600030101010101" pitchFamily="2" charset="-122"/>
              </a:rPr>
              <a:t>Multiple issue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硬件猜测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46378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768"/>
            <a:ext cx="9144000" cy="62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85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903"/>
            <a:ext cx="9144000" cy="6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31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01"/>
            <a:ext cx="9144000" cy="67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47"/>
            <a:ext cx="9144000" cy="62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66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345"/>
            <a:ext cx="9144000" cy="63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96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4"/>
            <a:ext cx="9144000" cy="65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80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58"/>
            <a:ext cx="9144000" cy="64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9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12"/>
            <a:ext cx="9144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0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03"/>
            <a:ext cx="9144000" cy="62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3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66"/>
            <a:ext cx="9144000" cy="621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指令调度目的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514901"/>
            <a:ext cx="9144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静态指令调度</a:t>
            </a:r>
            <a:endParaRPr lang="en-US" altLang="zh-CN" sz="2800" dirty="0" smtClean="0"/>
          </a:p>
          <a:p>
            <a:r>
              <a:rPr lang="zh-CN" altLang="en-US" sz="2400" dirty="0" smtClean="0"/>
              <a:t>      利用编译器减少、避免指令间的相关性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动态指令调度</a:t>
            </a:r>
            <a:endParaRPr lang="en-US" altLang="zh-CN" sz="2800" dirty="0" smtClean="0"/>
          </a:p>
          <a:p>
            <a:r>
              <a:rPr lang="zh-CN" altLang="en-US" sz="2400" dirty="0" smtClean="0"/>
              <a:t>      在执行指令序列时，利用硬件调度指令执行顺序，减少流水线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zh-CN" altLang="en-US" sz="2400" dirty="0" smtClean="0"/>
              <a:t>中的空闲周期，解决旁路和编译器难易解决的冒险，提升性能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采用硬件比编译器的好处：</a:t>
            </a:r>
            <a:endParaRPr lang="en-US" altLang="zh-CN" sz="28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在动态运行时可以获取更多的信息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 硬件猜测会工作得更好些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6093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18"/>
            <a:ext cx="9144000" cy="666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5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890"/>
            <a:ext cx="9144000" cy="62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7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12"/>
            <a:ext cx="9144000" cy="64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2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07"/>
            <a:ext cx="9144000" cy="65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95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94"/>
            <a:ext cx="9144000" cy="65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82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89"/>
            <a:ext cx="9144000" cy="6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1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773962"/>
            <a:ext cx="7681626" cy="53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8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64"/>
            <a:ext cx="9144000" cy="63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1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29"/>
            <a:ext cx="9144000" cy="64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1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09"/>
            <a:ext cx="9144000" cy="66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动态调度：基本思想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45" y="1190838"/>
            <a:ext cx="6515100" cy="1419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3343702"/>
            <a:ext cx="9144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如果在译码阶段检查相关性，发现冒险暂停整个流水线，停顿后续指令，一直到冒险消除，但是会带来很多的停顿周期，降低流水线吞吐率，降低流水线性能。</a:t>
            </a:r>
            <a:endParaRPr lang="en-US" altLang="zh-CN" sz="2400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algn="just"/>
            <a:r>
              <a:rPr lang="zh-CN" altLang="en-US" sz="2400" dirty="0" smtClean="0"/>
              <a:t>放弃顺序执行，采用乱序执行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>
                <a:ea typeface="宋体" panose="02010600030101010101" pitchFamily="2" charset="-122"/>
              </a:rPr>
              <a:t>Out-of-order execution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将会减少停顿周期数，提高功能部件的利用率，获得更多的平行性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1733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Scoreboard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性能限制因数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51129"/>
            <a:ext cx="91440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功能部件的数量</a:t>
            </a:r>
            <a:endParaRPr lang="en-US" altLang="zh-CN" sz="2800" dirty="0" smtClean="0"/>
          </a:p>
          <a:p>
            <a:r>
              <a:rPr lang="zh-CN" altLang="en-US" sz="2800" dirty="0" smtClean="0"/>
              <a:t>      决定了结构冒险发生频率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指令缓冲器长度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记分牌长度</a:t>
            </a:r>
            <a:endParaRPr lang="en-US" altLang="zh-CN" sz="2800" dirty="0" smtClean="0"/>
          </a:p>
          <a:p>
            <a:r>
              <a:rPr lang="zh-CN" altLang="en-US" sz="2800" dirty="0" smtClean="0"/>
              <a:t>     决定了流水线可以往前多远寻找不相关指令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指令序列指令之间的平行性数量</a:t>
            </a:r>
            <a:endParaRPr lang="en-US" altLang="zh-CN" sz="2800" dirty="0" smtClean="0"/>
          </a:p>
          <a:p>
            <a:r>
              <a:rPr lang="zh-CN" altLang="en-US" sz="2800" dirty="0" smtClean="0"/>
              <a:t>      决定了是否能找到不相关指令送入流水线执行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反相关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smtClean="0">
                <a:ea typeface="宋体" panose="02010600030101010101" pitchFamily="2" charset="-122"/>
              </a:rPr>
              <a:t>Anti-dependences </a:t>
            </a:r>
            <a:r>
              <a:rPr lang="en-US" altLang="zh-CN" sz="2800" dirty="0" smtClean="0"/>
              <a:t>WAR</a:t>
            </a:r>
            <a:r>
              <a:rPr lang="zh-CN" altLang="en-US" sz="2800" dirty="0" smtClean="0"/>
              <a:t>冒险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800" dirty="0" smtClean="0"/>
              <a:t>和输出相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smtClean="0">
                <a:ea typeface="宋体" panose="02010600030101010101" pitchFamily="2" charset="-122"/>
              </a:rPr>
              <a:t>Output-dependences, WRW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冒险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8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449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44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如何实现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28299"/>
            <a:ext cx="9144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以前：</a:t>
            </a:r>
            <a:endParaRPr lang="en-US" altLang="zh-CN" sz="2400" dirty="0" smtClean="0"/>
          </a:p>
          <a:p>
            <a:r>
              <a:rPr lang="zh-CN" altLang="en-US" sz="2400" dirty="0" smtClean="0"/>
              <a:t>     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指令译码与取操作数在同一个周期完成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zh-CN" altLang="en-US" sz="2400" dirty="0" smtClean="0"/>
              <a:t>现在：</a:t>
            </a:r>
            <a:endParaRPr lang="en-US" altLang="zh-CN" sz="2400" dirty="0" smtClean="0"/>
          </a:p>
          <a:p>
            <a:r>
              <a:rPr lang="zh-CN" altLang="en-US" sz="2400" dirty="0" smtClean="0"/>
              <a:t>     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将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指令译码分成两个阶段：</a:t>
            </a:r>
            <a:endParaRPr lang="en-US" altLang="zh-CN" sz="2400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发射指令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(Issue)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译码指令，检查结构冒险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读取操作数</a:t>
            </a:r>
            <a:r>
              <a:rPr lang="en-US" altLang="zh-CN" sz="2400" dirty="0" smtClean="0"/>
              <a:t>—— </a:t>
            </a:r>
            <a:r>
              <a:rPr lang="zh-CN" altLang="en-US" sz="2400" dirty="0" smtClean="0"/>
              <a:t>一直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等到没哟数据冒险然后再度操作数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/>
              <a:t>      ——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将冒险检查分成两个阶段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乱序执行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dirty="0" smtClean="0">
                <a:ea typeface="宋体" panose="02010600030101010101" pitchFamily="2" charset="-122"/>
                <a:sym typeface="Wingdings" panose="05000000000000000000" pitchFamily="2" charset="2"/>
              </a:rPr>
              <a:t>WAW/WAR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冒险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5034744"/>
            <a:ext cx="90392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81886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为了能够在译码阶段处理多条指令，需要</a:t>
            </a:r>
            <a:endParaRPr lang="en-US" altLang="zh-CN" sz="3200" dirty="0" smtClean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指令</a:t>
            </a:r>
            <a:r>
              <a:rPr lang="zh-CN" altLang="en-US" sz="2800" dirty="0" smtClean="0"/>
              <a:t>缓冲存储器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instruction buffer/scoreboard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将指令译码分成两个过程：指令发射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smtClean="0"/>
              <a:t>Issue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800" dirty="0" smtClean="0"/>
              <a:t>、取操作数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smtClean="0"/>
              <a:t>Read Operands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6730"/>
            <a:ext cx="9144000" cy="17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99" y="122830"/>
            <a:ext cx="6751401" cy="65787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258037"/>
            <a:ext cx="239259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含有记分牌的</a:t>
            </a:r>
            <a:r>
              <a:rPr lang="en-US" altLang="zh-CN" sz="2800" dirty="0" smtClean="0"/>
              <a:t>RISC V</a:t>
            </a:r>
            <a:r>
              <a:rPr lang="zh-CN" altLang="en-US" sz="2800" dirty="0" smtClean="0"/>
              <a:t>处理器基本机构</a:t>
            </a:r>
            <a:endParaRPr lang="en-US" altLang="zh-CN" sz="28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800" dirty="0" smtClean="0"/>
              <a:t>最初在</a:t>
            </a:r>
            <a:r>
              <a:rPr lang="en-US" altLang="zh-CN" sz="2800" dirty="0" smtClean="0"/>
              <a:t>CDC 6600</a:t>
            </a:r>
            <a:r>
              <a:rPr lang="zh-CN" altLang="en-US" sz="2800" dirty="0" smtClean="0"/>
              <a:t>中提出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(1964)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781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Scoreboard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流水段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55594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70C0"/>
                </a:solidFill>
              </a:rPr>
              <a:t>取指令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跟以前一样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70C0"/>
                </a:solidFill>
              </a:rPr>
              <a:t>发射指令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检查结构冒险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如果需要的功能部件处于不忙状态，并且与流水线中正处理的其他指令不存在相同的目的寄存器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排除</a:t>
            </a:r>
            <a:r>
              <a:rPr lang="en-US" altLang="zh-CN" sz="2400" dirty="0" smtClean="0">
                <a:ea typeface="宋体" panose="02010600030101010101" pitchFamily="2" charset="-122"/>
              </a:rPr>
              <a:t>WAW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写后写冒险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，发射该条指令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一直到清除结构冒险才发射指令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被停顿的指令放在指令缓冲器</a:t>
            </a:r>
            <a:r>
              <a:rPr lang="en-US" altLang="zh-CN" sz="2400" dirty="0" smtClean="0"/>
              <a:t>I-Buffer</a:t>
            </a:r>
            <a:r>
              <a:rPr lang="zh-CN" altLang="en-US" sz="2400" dirty="0" smtClean="0"/>
              <a:t>中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当指令缓冲器</a:t>
            </a:r>
            <a:r>
              <a:rPr lang="en-US" altLang="zh-CN" sz="2400" dirty="0" smtClean="0"/>
              <a:t>I-Buffer</a:t>
            </a:r>
            <a:r>
              <a:rPr lang="zh-CN" altLang="en-US" sz="2400" dirty="0" smtClean="0"/>
              <a:t>满的时候，也会导致结构冒险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指令发射是顺序发射，当出现冒险时，暂停的是新指令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685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559558"/>
            <a:ext cx="9144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70C0"/>
                </a:solidFill>
              </a:rPr>
              <a:t>读</a:t>
            </a:r>
            <a:r>
              <a:rPr lang="zh-CN" altLang="en-US" sz="2800" dirty="0" smtClean="0">
                <a:solidFill>
                  <a:srgbClr val="0070C0"/>
                </a:solidFill>
              </a:rPr>
              <a:t>操作数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检查数据冒险</a:t>
            </a:r>
            <a:r>
              <a:rPr lang="en-US" altLang="zh-CN" sz="28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检查指令的源操作数是否已经可用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什么是可用？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当前活跃功能部件不准备存放该源操作数的寄存器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先前发射正在处理中指令不会写该源操作数寄存器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这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是动态避免</a:t>
            </a:r>
            <a:r>
              <a:rPr lang="en-US" altLang="zh-CN" sz="2400" dirty="0" smtClean="0">
                <a:ea typeface="宋体" panose="02010600030101010101" pitchFamily="2" charset="-122"/>
              </a:rPr>
              <a:t>RAW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写后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读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冒险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70C0"/>
                </a:solidFill>
              </a:rPr>
              <a:t>指令执行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执行指令和更新指令缓冲器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Scoreboard</a:t>
            </a:r>
          </a:p>
        </p:txBody>
      </p:sp>
    </p:spTree>
    <p:extLst>
      <p:ext uri="{BB962C8B-B14F-4D97-AF65-F5344CB8AC3E}">
        <p14:creationId xmlns:p14="http://schemas.microsoft.com/office/powerpoint/2010/main" val="3596359564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9_CS252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S252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CS252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52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754</Words>
  <Application>Microsoft Office PowerPoint</Application>
  <PresentationFormat>全屏显示(4:3)</PresentationFormat>
  <Paragraphs>107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ＭＳ Ｐゴシック</vt:lpstr>
      <vt:lpstr>黑体</vt:lpstr>
      <vt:lpstr>宋体</vt:lpstr>
      <vt:lpstr>Arial</vt:lpstr>
      <vt:lpstr>Calibri</vt:lpstr>
      <vt:lpstr>Times New Roman</vt:lpstr>
      <vt:lpstr>Wingdings</vt:lpstr>
      <vt:lpstr>默认设计模板</vt:lpstr>
      <vt:lpstr>9_CS252-template</vt:lpstr>
      <vt:lpstr>动态调度——记分牌scoreboard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aaa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量化分析设计的基础</dc:title>
  <dc:creator>a</dc:creator>
  <cp:lastModifiedBy>a</cp:lastModifiedBy>
  <cp:revision>317</cp:revision>
  <dcterms:created xsi:type="dcterms:W3CDTF">2021-08-20T13:01:56Z</dcterms:created>
  <dcterms:modified xsi:type="dcterms:W3CDTF">2021-09-02T07:57:12Z</dcterms:modified>
</cp:coreProperties>
</file>